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0" r:id="rId2"/>
    <p:sldId id="263" r:id="rId3"/>
    <p:sldId id="274" r:id="rId4"/>
    <p:sldId id="275" r:id="rId5"/>
    <p:sldId id="273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7ED35-ED46-4A40-BCCA-60B1EC4C6FBA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31AC2-B2CC-4783-817F-F23DE8A9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4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81D-0823-4B76-8F7A-0EF1A2839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82B6B-7844-47AD-A03E-F0535A5BC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8BC8-5801-4EA9-9CF0-62A385FB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C201-0923-4100-BD89-588B61CA2EBB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33852-2CD4-4CC9-9656-C6928A71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718A1-CF98-4793-8AA4-3207A9BA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7A12-CB98-43CA-83F4-4463BBF6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473C7-1FDE-4894-9E4D-9C07C1959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7FB61-93C0-47AB-B073-CA249F7FF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154C6-FDEE-4AB3-B81C-884493954380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B5E5C-9816-476B-933B-35A60308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1A84-A0D2-4F11-9AF3-48606CA3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D7161-9B8D-4DE2-805D-9D8784FDA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F4E8-0DB5-4301-B4EA-ACF5DE873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78DBF-DE39-4585-AB5E-0F172DDB8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3FAE9-E263-4CB9-BB58-38C942BB9281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559D6-6225-4E0F-8C10-FA4CCE27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87405-5EA0-4688-A386-3B4EAF377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2721-FB49-4596-9449-CCADD2BD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5F1DE-F987-4CCB-9388-8D1440A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51C70-9162-4D04-91FC-AB7B46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6311F-3BF5-4881-B4CD-D38149C1AD2D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44C18-13AC-42F4-98A1-1A9C42F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48EA5-B34A-4AB2-9BFD-E2DA3B3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3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4966-D81D-455F-BA45-C3A98CA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74CF2-E376-4174-9F28-025141F06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B4B47-0FD5-486D-964E-F980F9E57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7DFF2-5BDE-41EA-AA6A-1254D1015C37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ACCFB-30A9-43BF-A113-E5E53F56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7DA5-D6B2-4782-A877-0668BA6E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6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A240D-25AB-4FFF-92A2-55E1679F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DB53-113B-48D2-BDE2-C5ABAC52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63320-7008-4775-B9C1-40A8A9711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ECCE7-3CCC-4182-B502-D2FAD8AA8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3C11-4B1F-488D-BA85-EAE7D1AD8C5E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A981-3145-4651-A75E-4434A34A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BE66A-22A5-4999-A1C8-D2EBA9F5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8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5841-75E1-43EF-97ED-C42EEEBA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B42A-AAF7-4129-9B88-8AF3AFAC7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AE1A-5237-4617-AEE6-1344FC558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5BD787-8BC4-433D-8F75-DADBF13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CF6E8-F312-494D-AB15-4279EBE7B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B7C2F7-1E4B-44D7-B2DA-DA36CCC6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F8CD-2E68-4CA9-AC0C-D7890452482A}" type="datetime1">
              <a:rPr lang="en-US" smtClean="0"/>
              <a:t>8/28/2020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19924-20C6-4E61-9F02-E11F02803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7E0AE-AE6C-4CF1-99DA-B06A05007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8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B2-E4BA-4F57-8D97-09B294D3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5771C-55A1-4DDC-BCE1-6316E2A98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A6623-313D-498C-A62D-8E918D9FC1F6}" type="datetime1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0551B-8F82-4F9A-A07D-10491E66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0EC2-63FB-458C-B8ED-40C87B53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88F66-4B12-4BF9-8CA2-4509EC8B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444D-6069-4FFC-932A-3CC5850C826F}" type="datetime1">
              <a:rPr lang="en-US" smtClean="0"/>
              <a:t>8/28/2020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94E04-7485-40DA-A53A-EBF8AEEB9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42F8C-D757-4CB6-AF79-5D2A18CA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1D2C-C9C0-4C62-87ED-F30C5919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03914-A609-4C02-9F47-59C397CA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2DE79-34C9-497B-B1FF-C32C773EF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DA7A-0A17-4DA7-841B-85A1AEA2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03F-0809-4721-A4E7-BFAF2254EED0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AFF2E-ED47-4085-B15C-6084CEA2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4BEB22-9477-4DD4-A7E6-D1C98C65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9FE2-A379-438F-B5A5-48F8512B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956B2-A56A-4D1F-A4DE-3DFF90AFAE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8F082-8FB4-4FF9-B3B8-7EB18F200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347E-3E36-4776-A1AA-77DBBF57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BF178-D7EA-4AAF-9063-7FE74D4E12E7}" type="datetime1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D85C6-A559-4787-8118-6D138A16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5BBF-7529-40C4-B41A-3689538C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7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124F5-4863-4981-978B-3F5A1225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F8709-D4EA-4B4F-9C72-9DD737974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E45FD-DA57-4C5C-9801-93DEC0A26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BE154-1A57-4175-83CA-23E490FA41CF}" type="datetime1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9F65-D7B7-492C-998F-EF6A876F4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Seba Susan, Delhi Technological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0DAD7-7945-4FAF-8212-C29B8EFD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283F-FEB2-44E2-A0C9-13F68E7FB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www.geeksforgeeks.org/nlp-synsets-for-a-word-in-wordnet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F1296-C9DF-440A-9AF6-BA0CE8478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EB701-09C1-483C-BF08-81A0E42C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all about words, their arrangement and their meaning</a:t>
            </a:r>
          </a:p>
          <a:p>
            <a:r>
              <a:rPr lang="en-US" dirty="0"/>
              <a:t>-</a:t>
            </a:r>
            <a:r>
              <a:rPr lang="en-US" dirty="0">
                <a:latin typeface="Forte" panose="03060902040502070203" pitchFamily="66" charset="0"/>
              </a:rPr>
              <a:t>NLP is a branch of AI that tries to </a:t>
            </a:r>
            <a:r>
              <a:rPr lang="en-US" dirty="0">
                <a:solidFill>
                  <a:srgbClr val="FF0000"/>
                </a:solidFill>
                <a:latin typeface="Forte" panose="03060902040502070203" pitchFamily="66" charset="0"/>
              </a:rPr>
              <a:t>emulate/understand</a:t>
            </a:r>
            <a:r>
              <a:rPr lang="en-US" dirty="0">
                <a:latin typeface="Forte" panose="03060902040502070203" pitchFamily="66" charset="0"/>
              </a:rPr>
              <a:t> the way a human speaks to another human</a:t>
            </a:r>
          </a:p>
          <a:p>
            <a:r>
              <a:rPr lang="en-US" dirty="0"/>
              <a:t>-Lecture 6 is about Part-of-Speech tagging of each word in the sentence</a:t>
            </a:r>
          </a:p>
          <a:p>
            <a:r>
              <a:rPr lang="en-US" dirty="0"/>
              <a:t> (useful for understanding the overall meaning of the sentence)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C004F-3FD4-4277-AA48-BA6EC8A04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6BB2FE-F39E-4023-BD54-6DA2950E9C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4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77"/>
    </mc:Choice>
    <mc:Fallback>
      <p:transition spd="slow" advTm="20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Part-of-Speech (POS)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71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EIGHT popular Part-of-Speech (POS) [Ch. 5 of text]</a:t>
            </a:r>
          </a:p>
          <a:p>
            <a:pPr marL="514350" indent="-514350">
              <a:buAutoNum type="arabicPeriod"/>
            </a:pPr>
            <a:r>
              <a:rPr lang="en-US" dirty="0"/>
              <a:t>Noun : </a:t>
            </a:r>
            <a:r>
              <a:rPr lang="en-US" i="1" dirty="0"/>
              <a:t>Common noun (wolf, cat), Proper noun (Trump, Delhi)</a:t>
            </a:r>
          </a:p>
          <a:p>
            <a:pPr marL="514350" indent="-514350">
              <a:buAutoNum type="arabicPeriod"/>
            </a:pPr>
            <a:r>
              <a:rPr lang="en-US" dirty="0"/>
              <a:t>Verb :  </a:t>
            </a:r>
            <a:r>
              <a:rPr lang="en-US" i="1" dirty="0"/>
              <a:t>ate, cried, eat, cry</a:t>
            </a:r>
          </a:p>
          <a:p>
            <a:pPr marL="514350" indent="-514350">
              <a:buAutoNum type="arabicPeriod"/>
            </a:pPr>
            <a:r>
              <a:rPr lang="en-US" dirty="0"/>
              <a:t>Preposition : </a:t>
            </a:r>
            <a:r>
              <a:rPr lang="en-US" i="1" dirty="0"/>
              <a:t>on, under, over, near, by, at, from, to, with   </a:t>
            </a:r>
            <a:r>
              <a:rPr lang="en-US" sz="1900" dirty="0">
                <a:solidFill>
                  <a:srgbClr val="7030A0"/>
                </a:solidFill>
              </a:rPr>
              <a:t>(used with Noun Phrase (NP))</a:t>
            </a:r>
          </a:p>
          <a:p>
            <a:pPr marL="514350" indent="-514350">
              <a:buAutoNum type="arabicPeriod"/>
            </a:pPr>
            <a:r>
              <a:rPr lang="en-US" dirty="0"/>
              <a:t>Pronoun : </a:t>
            </a:r>
            <a:r>
              <a:rPr lang="en-US" i="1" dirty="0"/>
              <a:t>possessive (her, his, my) personal (he, me, I, you)</a:t>
            </a:r>
          </a:p>
          <a:p>
            <a:pPr marL="514350" indent="-514350">
              <a:buAutoNum type="arabicPeriod"/>
            </a:pPr>
            <a:r>
              <a:rPr lang="en-US" dirty="0"/>
              <a:t>Conjunction : </a:t>
            </a:r>
            <a:r>
              <a:rPr lang="en-US" i="1" dirty="0"/>
              <a:t>and , or , as,  if , when</a:t>
            </a:r>
          </a:p>
          <a:p>
            <a:pPr marL="514350" indent="-514350">
              <a:buAutoNum type="arabicPeriod"/>
            </a:pPr>
            <a:r>
              <a:rPr lang="en-US" dirty="0"/>
              <a:t>Adjective : </a:t>
            </a:r>
            <a:r>
              <a:rPr lang="en-US" i="1" dirty="0"/>
              <a:t>slow, fast, beautiful</a:t>
            </a:r>
          </a:p>
          <a:p>
            <a:pPr marL="514350" indent="-514350">
              <a:buAutoNum type="arabicPeriod"/>
            </a:pPr>
            <a:r>
              <a:rPr lang="en-US" dirty="0"/>
              <a:t>Determiner : </a:t>
            </a:r>
            <a:r>
              <a:rPr lang="en-US" i="1" dirty="0"/>
              <a:t>article (a, an, the), this, that</a:t>
            </a:r>
          </a:p>
          <a:p>
            <a:pPr marL="514350" indent="-514350">
              <a:buAutoNum type="arabicPeriod"/>
            </a:pPr>
            <a:r>
              <a:rPr lang="en-US" dirty="0"/>
              <a:t>Adverb : </a:t>
            </a:r>
            <a:r>
              <a:rPr lang="en-US" i="1" dirty="0"/>
              <a:t>slowly, yesterday, there 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58889EC-F19E-44F9-9BD0-E03359B7B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9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065"/>
    </mc:Choice>
    <mc:Fallback>
      <p:transition spd="slow" advTm="305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Part-of-Speech (POS)-some other categories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Thrax</a:t>
            </a:r>
            <a:r>
              <a:rPr lang="en-US" dirty="0"/>
              <a:t> (100 B.C.) - one of the earliest then came several classifications</a:t>
            </a:r>
          </a:p>
          <a:p>
            <a:r>
              <a:rPr lang="en-US" dirty="0"/>
              <a:t>Penn Treebank (45 POS classes) – Marcus et al. (1993)</a:t>
            </a:r>
          </a:p>
          <a:p>
            <a:r>
              <a:rPr lang="en-US" dirty="0"/>
              <a:t>Brown corpus (87 POS classes) - Francis, 1979</a:t>
            </a:r>
          </a:p>
          <a:p>
            <a:r>
              <a:rPr lang="en-US" dirty="0"/>
              <a:t>C7 (146 POS classes) – Garside et al., 1997</a:t>
            </a:r>
          </a:p>
          <a:p>
            <a:pPr marL="0" indent="0">
              <a:buNone/>
            </a:pPr>
            <a:r>
              <a:rPr lang="en-US" dirty="0"/>
              <a:t>Some other POS classes (other than the EIGHT) &amp; their examples:</a:t>
            </a:r>
          </a:p>
          <a:p>
            <a:r>
              <a:rPr lang="en-US" dirty="0"/>
              <a:t>Auxiliary verb (used along with main verb): </a:t>
            </a:r>
            <a:r>
              <a:rPr lang="en-US" i="1" dirty="0"/>
              <a:t>can, may, should</a:t>
            </a:r>
          </a:p>
          <a:p>
            <a:r>
              <a:rPr lang="en-US" dirty="0"/>
              <a:t>Numerals: </a:t>
            </a:r>
            <a:r>
              <a:rPr lang="en-US" i="1" dirty="0"/>
              <a:t>one, two,…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F91897F-0A61-4894-9226-7B0ECC311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067"/>
    </mc:Choice>
    <mc:Fallback>
      <p:transition spd="slow" advTm="133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tagging of words in a sentence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 Tagging: Associating the right POS with each word in the sentence</a:t>
            </a:r>
          </a:p>
          <a:p>
            <a:r>
              <a:rPr lang="en-US" dirty="0"/>
              <a:t>Each word may have multiple POS!</a:t>
            </a:r>
          </a:p>
          <a:p>
            <a:r>
              <a:rPr lang="en-US" dirty="0"/>
              <a:t>How to decide on the correct POS of a word?</a:t>
            </a:r>
          </a:p>
          <a:p>
            <a:pPr marL="0" indent="0">
              <a:buNone/>
            </a:pPr>
            <a:r>
              <a:rPr lang="en-US" dirty="0"/>
              <a:t>- Two techniques that we will be covering later this semester: -</a:t>
            </a:r>
          </a:p>
          <a:p>
            <a:pPr marL="0" indent="0">
              <a:buNone/>
            </a:pPr>
            <a:r>
              <a:rPr lang="en-US" dirty="0"/>
              <a:t> 1) PCFG (Probabilistic CFGs)</a:t>
            </a:r>
          </a:p>
          <a:p>
            <a:pPr marL="0" indent="0">
              <a:buNone/>
            </a:pPr>
            <a:r>
              <a:rPr lang="en-US" dirty="0"/>
              <a:t> 2) HMM (Hidden Markov Model)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1497A41-62E0-429F-AD0C-810AC32FC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3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38"/>
    </mc:Choice>
    <mc:Fallback>
      <p:transition spd="slow" advTm="60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6271-A2BC-44F0-BEEA-79C9B21D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630"/>
            <a:ext cx="10515600" cy="1325563"/>
          </a:xfrm>
        </p:spPr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0D044-D650-4234-BA6D-7AFD53D0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FB18AE-F88A-4234-AB0C-70320CEA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5F3E53-1F86-453A-8CF2-EB3EE80A1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387" y="1456647"/>
            <a:ext cx="2959488" cy="234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DD8954-DD08-4B70-823F-194260CC1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111" y="1690688"/>
            <a:ext cx="5777476" cy="4210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CBCE24-14CB-4597-9BB8-26A7856B0D70}"/>
              </a:ext>
            </a:extLst>
          </p:cNvPr>
          <p:cNvSpPr txBox="1"/>
          <p:nvPr/>
        </p:nvSpPr>
        <p:spPr>
          <a:xfrm>
            <a:off x="558800" y="6135431"/>
            <a:ext cx="60985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https://www.geeksforgeeks.org/nlp-synsets-for-a-word-in-wordnet/</a:t>
            </a:r>
            <a:endParaRPr lang="en-US" sz="11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74E87B-A827-4411-9AC3-853AC81B6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777" y="1740001"/>
            <a:ext cx="2008441" cy="12762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3DA9E8A-60E9-4E15-80BD-FC7A77248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1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69"/>
    </mc:Choice>
    <mc:Fallback>
      <p:transition spd="slow" advTm="108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1251-1C74-40D9-9ED7-443E8AF8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Answer the programming Assignment of this week related to Lectures 6 and 7 in the link provided in MOODLE (by Tuesday 1</a:t>
            </a:r>
            <a:r>
              <a:rPr lang="en-US" baseline="30000" dirty="0"/>
              <a:t>st</a:t>
            </a:r>
            <a:r>
              <a:rPr lang="en-US" dirty="0"/>
              <a:t> Sept’20  11 pm)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05526-78F5-4FC2-94FF-C1D7CC02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Seba Susan, Delhi Technological University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C040233-043B-4376-A3E4-1AEF57A78A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4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49"/>
    </mc:Choice>
    <mc:Fallback>
      <p:transition spd="slow" advTm="25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436</Words>
  <Application>Microsoft Office PowerPoint</Application>
  <PresentationFormat>Widescreen</PresentationFormat>
  <Paragraphs>55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Forte</vt:lpstr>
      <vt:lpstr>Office Theme</vt:lpstr>
      <vt:lpstr>Lecture 6</vt:lpstr>
      <vt:lpstr>Part-of-Speech (POS) </vt:lpstr>
      <vt:lpstr>Part-of-Speech (POS)-some other categories </vt:lpstr>
      <vt:lpstr>POS tagging of words in a sentence</vt:lpstr>
      <vt:lpstr>Programming</vt:lpstr>
      <vt:lpstr>Answer the programming Assignment of this week related to Lectures 6 and 7 in the link provided in MOODLE (by Tuesday 1st Sept’20  11 pm)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dell</dc:creator>
  <cp:lastModifiedBy>dell</cp:lastModifiedBy>
  <cp:revision>232</cp:revision>
  <dcterms:created xsi:type="dcterms:W3CDTF">2020-08-11T15:39:25Z</dcterms:created>
  <dcterms:modified xsi:type="dcterms:W3CDTF">2020-08-28T07:10:41Z</dcterms:modified>
</cp:coreProperties>
</file>